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4" r:id="rId1"/>
  </p:sldMasterIdLst>
  <p:sldIdLst>
    <p:sldId id="256" r:id="rId2"/>
    <p:sldId id="281" r:id="rId3"/>
    <p:sldId id="257" r:id="rId4"/>
    <p:sldId id="280" r:id="rId5"/>
    <p:sldId id="282" r:id="rId6"/>
    <p:sldId id="279" r:id="rId7"/>
    <p:sldId id="278" r:id="rId8"/>
    <p:sldId id="277" r:id="rId9"/>
    <p:sldId id="276" r:id="rId10"/>
    <p:sldId id="275" r:id="rId11"/>
    <p:sldId id="274" r:id="rId12"/>
    <p:sldId id="273" r:id="rId13"/>
    <p:sldId id="272" r:id="rId14"/>
    <p:sldId id="271" r:id="rId15"/>
    <p:sldId id="258" r:id="rId16"/>
    <p:sldId id="270" r:id="rId17"/>
    <p:sldId id="259" r:id="rId18"/>
    <p:sldId id="262" r:id="rId19"/>
    <p:sldId id="260" r:id="rId20"/>
    <p:sldId id="261" r:id="rId21"/>
    <p:sldId id="269" r:id="rId22"/>
    <p:sldId id="268" r:id="rId23"/>
    <p:sldId id="267" r:id="rId24"/>
    <p:sldId id="266" r:id="rId25"/>
    <p:sldId id="265" r:id="rId26"/>
    <p:sldId id="264" r:id="rId27"/>
    <p:sldId id="26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182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80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8094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538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392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82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962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50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785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03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64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98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668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48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79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62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50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6" Type="http://schemas.openxmlformats.org/officeDocument/2006/relationships/slide" Target="slide21.xml"/><Relationship Id="rId5" Type="http://schemas.openxmlformats.org/officeDocument/2006/relationships/slide" Target="slide14.xml"/><Relationship Id="rId4" Type="http://schemas.openxmlformats.org/officeDocument/2006/relationships/slide" Target="slide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jiro@company.co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slide" Target="slide9.xml"/><Relationship Id="rId4" Type="http://schemas.openxmlformats.org/officeDocument/2006/relationships/slide" Target="slide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欲しいものリスト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14ec063 </a:t>
            </a:r>
            <a:r>
              <a:rPr kumimoji="1" lang="ja-JP" altLang="en-US"/>
              <a:t>島村 貴衣</a:t>
            </a:r>
          </a:p>
        </p:txBody>
      </p:sp>
    </p:spTree>
    <p:extLst>
      <p:ext uri="{BB962C8B-B14F-4D97-AF65-F5344CB8AC3E}">
        <p14:creationId xmlns:p14="http://schemas.microsoft.com/office/powerpoint/2010/main" val="621197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66" y="1118864"/>
            <a:ext cx="6776384" cy="5247875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524435" y="1438835"/>
            <a:ext cx="4020671" cy="1477328"/>
          </a:xfrm>
          <a:prstGeom prst="rect">
            <a:avLst/>
          </a:prstGeom>
          <a:solidFill>
            <a:srgbClr val="CCFFFF">
              <a:alpha val="49804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「登録する」ボタンをクリックし、登録に成功するとデータを登録した旨がメッセージで表示される。</a:t>
            </a:r>
            <a:endParaRPr kumimoji="1" lang="en-US" altLang="ja-JP" dirty="0"/>
          </a:p>
          <a:p>
            <a:r>
              <a:rPr kumimoji="1" lang="ja-JP" altLang="en-US" dirty="0"/>
              <a:t>失敗するとエラーメッセージが表示されるので、やり直す。</a:t>
            </a:r>
          </a:p>
        </p:txBody>
      </p:sp>
      <p:sp>
        <p:nvSpPr>
          <p:cNvPr id="27" name="タイトル 1"/>
          <p:cNvSpPr txBox="1">
            <a:spLocks/>
          </p:cNvSpPr>
          <p:nvPr/>
        </p:nvSpPr>
        <p:spPr>
          <a:xfrm>
            <a:off x="1838182" y="754915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3200" dirty="0"/>
              <a:t>データの登録</a:t>
            </a:r>
          </a:p>
        </p:txBody>
      </p:sp>
    </p:spTree>
    <p:extLst>
      <p:ext uri="{BB962C8B-B14F-4D97-AF65-F5344CB8AC3E}">
        <p14:creationId xmlns:p14="http://schemas.microsoft.com/office/powerpoint/2010/main" val="66872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66" y="1118864"/>
            <a:ext cx="6776382" cy="5247876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524435" y="1438835"/>
            <a:ext cx="4020671" cy="1200329"/>
          </a:xfrm>
          <a:prstGeom prst="rect">
            <a:avLst/>
          </a:prstGeom>
          <a:solidFill>
            <a:srgbClr val="CCFFFF">
              <a:alpha val="49804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備考欄以外の項目が空の状態で登録しようとすると、このようなエラーが表示されるので、項目を入力し、登録し直す。</a:t>
            </a:r>
          </a:p>
        </p:txBody>
      </p:sp>
      <p:sp>
        <p:nvSpPr>
          <p:cNvPr id="27" name="タイトル 1"/>
          <p:cNvSpPr txBox="1">
            <a:spLocks/>
          </p:cNvSpPr>
          <p:nvPr/>
        </p:nvSpPr>
        <p:spPr>
          <a:xfrm>
            <a:off x="1838182" y="754915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3200" dirty="0"/>
              <a:t>データの登録</a:t>
            </a:r>
          </a:p>
        </p:txBody>
      </p:sp>
    </p:spTree>
    <p:extLst>
      <p:ext uri="{BB962C8B-B14F-4D97-AF65-F5344CB8AC3E}">
        <p14:creationId xmlns:p14="http://schemas.microsoft.com/office/powerpoint/2010/main" val="107510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501" y="1118892"/>
            <a:ext cx="6776350" cy="5247848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484094" y="1438835"/>
            <a:ext cx="4020671" cy="1200329"/>
          </a:xfrm>
          <a:prstGeom prst="rect">
            <a:avLst/>
          </a:prstGeom>
          <a:solidFill>
            <a:srgbClr val="CCFFFF">
              <a:alpha val="49804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また、</a:t>
            </a:r>
            <a:r>
              <a:rPr kumimoji="1" lang="en-US" altLang="ja-JP" dirty="0"/>
              <a:t>[</a:t>
            </a:r>
            <a:r>
              <a:rPr kumimoji="1" lang="ja-JP" altLang="en-US" dirty="0"/>
              <a:t>優先度</a:t>
            </a:r>
            <a:r>
              <a:rPr kumimoji="1" lang="en-US" altLang="ja-JP" dirty="0"/>
              <a:t>][</a:t>
            </a:r>
            <a:r>
              <a:rPr kumimoji="1" lang="ja-JP" altLang="en-US" dirty="0"/>
              <a:t>登録日</a:t>
            </a:r>
            <a:r>
              <a:rPr kumimoji="1" lang="en-US" altLang="ja-JP" dirty="0"/>
              <a:t>]</a:t>
            </a:r>
            <a:r>
              <a:rPr kumimoji="1" lang="ja-JP" altLang="en-US" dirty="0"/>
              <a:t>においては、指定された条件に合わない入力を検知すると次のページのようなエラーメッセージが表示される。</a:t>
            </a:r>
          </a:p>
        </p:txBody>
      </p:sp>
      <p:sp>
        <p:nvSpPr>
          <p:cNvPr id="29" name="タイトル 1"/>
          <p:cNvSpPr txBox="1">
            <a:spLocks/>
          </p:cNvSpPr>
          <p:nvPr/>
        </p:nvSpPr>
        <p:spPr>
          <a:xfrm>
            <a:off x="1838182" y="754915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3200" dirty="0"/>
              <a:t>データの登録</a:t>
            </a:r>
          </a:p>
        </p:txBody>
      </p:sp>
    </p:spTree>
    <p:extLst>
      <p:ext uri="{BB962C8B-B14F-4D97-AF65-F5344CB8AC3E}">
        <p14:creationId xmlns:p14="http://schemas.microsoft.com/office/powerpoint/2010/main" val="1280514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7"/>
          <p:cNvSpPr txBox="1"/>
          <p:nvPr/>
        </p:nvSpPr>
        <p:spPr>
          <a:xfrm>
            <a:off x="524435" y="1438835"/>
            <a:ext cx="4020671" cy="646331"/>
          </a:xfrm>
          <a:prstGeom prst="rect">
            <a:avLst/>
          </a:prstGeom>
          <a:solidFill>
            <a:srgbClr val="CCFFFF">
              <a:alpha val="49804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このようなエラーが表示されるので、入力し直す。</a:t>
            </a: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501" y="1118892"/>
            <a:ext cx="6776348" cy="5247847"/>
          </a:xfrm>
          <a:prstGeom prst="rect">
            <a:avLst/>
          </a:prstGeom>
        </p:spPr>
      </p:pic>
      <p:sp>
        <p:nvSpPr>
          <p:cNvPr id="14" name="タイトル 1"/>
          <p:cNvSpPr txBox="1">
            <a:spLocks/>
          </p:cNvSpPr>
          <p:nvPr/>
        </p:nvSpPr>
        <p:spPr>
          <a:xfrm>
            <a:off x="1838182" y="754915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3200" dirty="0"/>
              <a:t>データの登録</a:t>
            </a:r>
          </a:p>
        </p:txBody>
      </p:sp>
    </p:spTree>
    <p:extLst>
      <p:ext uri="{BB962C8B-B14F-4D97-AF65-F5344CB8AC3E}">
        <p14:creationId xmlns:p14="http://schemas.microsoft.com/office/powerpoint/2010/main" val="2827654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38182" y="754915"/>
            <a:ext cx="8911687" cy="1280890"/>
          </a:xfrm>
        </p:spPr>
        <p:txBody>
          <a:bodyPr>
            <a:normAutofit/>
          </a:bodyPr>
          <a:lstStyle/>
          <a:p>
            <a:r>
              <a:rPr kumimoji="1" lang="ja-JP" altLang="en-US" sz="3200" dirty="0"/>
              <a:t>データの閲覧</a:t>
            </a: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76" y="1118892"/>
            <a:ext cx="6776339" cy="5247840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524435" y="1438835"/>
            <a:ext cx="4020671" cy="2862322"/>
          </a:xfrm>
          <a:prstGeom prst="rect">
            <a:avLst/>
          </a:prstGeom>
          <a:solidFill>
            <a:srgbClr val="CCFFFF">
              <a:alpha val="49804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「リストを表示」をクリックすると、以下のような表示のページに移動する。</a:t>
            </a:r>
            <a:endParaRPr kumimoji="1" lang="en-US" altLang="ja-JP" dirty="0"/>
          </a:p>
          <a:p>
            <a:r>
              <a:rPr kumimoji="1" lang="ja-JP" altLang="en-US" dirty="0"/>
              <a:t>ここでは、複数の表示方法でリストを見ることができる。</a:t>
            </a:r>
            <a:endParaRPr kumimoji="1" lang="en-US" altLang="ja-JP" dirty="0"/>
          </a:p>
          <a:p>
            <a:r>
              <a:rPr kumimoji="1" lang="ja-JP" altLang="en-US" dirty="0"/>
              <a:t>桃色・群青色のボタン</a:t>
            </a:r>
            <a:r>
              <a:rPr kumimoji="1" lang="en-US" altLang="ja-JP" dirty="0"/>
              <a:t>([</a:t>
            </a:r>
            <a:r>
              <a:rPr kumimoji="1" lang="ja-JP" altLang="en-US" dirty="0"/>
              <a:t>トップメニュー</a:t>
            </a:r>
            <a:r>
              <a:rPr kumimoji="1" lang="en-US" altLang="ja-JP" dirty="0"/>
              <a:t>]</a:t>
            </a:r>
            <a:r>
              <a:rPr kumimoji="1" lang="ja-JP" altLang="en-US" dirty="0"/>
              <a:t>以外のボタン</a:t>
            </a:r>
            <a:r>
              <a:rPr kumimoji="1" lang="en-US" altLang="ja-JP" dirty="0"/>
              <a:t>)</a:t>
            </a:r>
            <a:r>
              <a:rPr kumimoji="1" lang="ja-JP" altLang="en-US" dirty="0"/>
              <a:t>でソートを変更可能。</a:t>
            </a:r>
            <a:endParaRPr kumimoji="1" lang="en-US" altLang="ja-JP" dirty="0"/>
          </a:p>
          <a:p>
            <a:r>
              <a:rPr kumimoji="1" lang="en-US" altLang="ja-JP" dirty="0"/>
              <a:t>[</a:t>
            </a:r>
            <a:r>
              <a:rPr kumimoji="1" lang="ja-JP" altLang="en-US" dirty="0"/>
              <a:t>トップメニュー</a:t>
            </a:r>
            <a:r>
              <a:rPr kumimoji="1" lang="en-US" altLang="ja-JP" dirty="0"/>
              <a:t>]</a:t>
            </a:r>
            <a:r>
              <a:rPr kumimoji="1" lang="ja-JP" altLang="en-US" dirty="0"/>
              <a:t>をクリックするとトップメニューへ戻る。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32730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29" y="1119034"/>
            <a:ext cx="6776156" cy="5247698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524435" y="1438835"/>
            <a:ext cx="4020671" cy="2308324"/>
          </a:xfrm>
          <a:prstGeom prst="rect">
            <a:avLst/>
          </a:prstGeom>
          <a:solidFill>
            <a:srgbClr val="CCFFFF">
              <a:alpha val="49804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価格順</a:t>
            </a:r>
            <a:r>
              <a:rPr kumimoji="1" lang="en-US" altLang="ja-JP" dirty="0"/>
              <a:t>(</a:t>
            </a:r>
            <a:r>
              <a:rPr kumimoji="1" lang="ja-JP" altLang="en-US" dirty="0"/>
              <a:t>昇順</a:t>
            </a:r>
            <a:r>
              <a:rPr kumimoji="1" lang="en-US" altLang="ja-JP" dirty="0"/>
              <a:t>)</a:t>
            </a:r>
            <a:r>
              <a:rPr kumimoji="1" lang="ja-JP" altLang="en-US" dirty="0"/>
              <a:t>ボタンを押すと価格の数値を基準として昇順</a:t>
            </a:r>
            <a:r>
              <a:rPr kumimoji="1" lang="en-US" altLang="ja-JP" dirty="0"/>
              <a:t>(</a:t>
            </a:r>
            <a:r>
              <a:rPr kumimoji="1" lang="ja-JP" altLang="en-US" dirty="0"/>
              <a:t>安い順</a:t>
            </a:r>
            <a:r>
              <a:rPr kumimoji="1" lang="en-US" altLang="ja-JP" dirty="0"/>
              <a:t>)</a:t>
            </a:r>
            <a:r>
              <a:rPr kumimoji="1" lang="ja-JP" altLang="en-US" dirty="0"/>
              <a:t>に整理されて表示される。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[</a:t>
            </a:r>
            <a:r>
              <a:rPr kumimoji="1" lang="ja-JP" altLang="en-US" dirty="0"/>
              <a:t>通常表示へ</a:t>
            </a:r>
            <a:r>
              <a:rPr kumimoji="1" lang="en-US" altLang="ja-JP" dirty="0"/>
              <a:t>]</a:t>
            </a:r>
            <a:r>
              <a:rPr kumimoji="1" lang="ja-JP" altLang="en-US" dirty="0"/>
              <a:t>をクリックすると通常表示の画面</a:t>
            </a:r>
            <a:r>
              <a:rPr kumimoji="1" lang="en-US" altLang="ja-JP" dirty="0"/>
              <a:t>(</a:t>
            </a:r>
            <a:r>
              <a:rPr kumimoji="1" lang="ja-JP" altLang="en-US" dirty="0"/>
              <a:t>はじめに表示されていた画面</a:t>
            </a:r>
            <a:r>
              <a:rPr kumimoji="1" lang="en-US" altLang="ja-JP" dirty="0"/>
              <a:t>)</a:t>
            </a:r>
            <a:r>
              <a:rPr kumimoji="1" lang="ja-JP" altLang="en-US" dirty="0"/>
              <a:t>へ戻る。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29" name="タイトル 1"/>
          <p:cNvSpPr txBox="1">
            <a:spLocks/>
          </p:cNvSpPr>
          <p:nvPr/>
        </p:nvSpPr>
        <p:spPr>
          <a:xfrm>
            <a:off x="1838182" y="754915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3200" dirty="0"/>
              <a:t>データの閲覧</a:t>
            </a:r>
          </a:p>
        </p:txBody>
      </p:sp>
    </p:spTree>
    <p:extLst>
      <p:ext uri="{BB962C8B-B14F-4D97-AF65-F5344CB8AC3E}">
        <p14:creationId xmlns:p14="http://schemas.microsoft.com/office/powerpoint/2010/main" val="3765553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512" y="1118901"/>
            <a:ext cx="6776336" cy="5247837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524435" y="1438835"/>
            <a:ext cx="4020671" cy="2308324"/>
          </a:xfrm>
          <a:prstGeom prst="rect">
            <a:avLst/>
          </a:prstGeom>
          <a:solidFill>
            <a:srgbClr val="CCFFFF">
              <a:alpha val="49804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価格順</a:t>
            </a:r>
            <a:r>
              <a:rPr kumimoji="1" lang="en-US" altLang="ja-JP" dirty="0"/>
              <a:t>(</a:t>
            </a:r>
            <a:r>
              <a:rPr kumimoji="1" lang="ja-JP" altLang="en-US" dirty="0"/>
              <a:t>降順</a:t>
            </a:r>
            <a:r>
              <a:rPr kumimoji="1" lang="en-US" altLang="ja-JP" dirty="0"/>
              <a:t>)</a:t>
            </a:r>
            <a:r>
              <a:rPr kumimoji="1" lang="ja-JP" altLang="en-US" dirty="0"/>
              <a:t>ボタンを押すと価格の数値を基準として降順</a:t>
            </a:r>
            <a:r>
              <a:rPr kumimoji="1" lang="en-US" altLang="ja-JP" dirty="0"/>
              <a:t>(</a:t>
            </a:r>
            <a:r>
              <a:rPr kumimoji="1" lang="ja-JP" altLang="en-US" dirty="0"/>
              <a:t>高い順</a:t>
            </a:r>
            <a:r>
              <a:rPr kumimoji="1" lang="en-US" altLang="ja-JP" dirty="0"/>
              <a:t>)</a:t>
            </a:r>
            <a:r>
              <a:rPr kumimoji="1" lang="ja-JP" altLang="en-US" dirty="0"/>
              <a:t>に整理されて表示される。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[</a:t>
            </a:r>
            <a:r>
              <a:rPr kumimoji="1" lang="ja-JP" altLang="en-US" dirty="0"/>
              <a:t>通常表示へ</a:t>
            </a:r>
            <a:r>
              <a:rPr kumimoji="1" lang="en-US" altLang="ja-JP" dirty="0"/>
              <a:t>]</a:t>
            </a:r>
            <a:r>
              <a:rPr kumimoji="1" lang="ja-JP" altLang="en-US" dirty="0"/>
              <a:t>をクリックすると通常表示の画面</a:t>
            </a:r>
            <a:r>
              <a:rPr kumimoji="1" lang="en-US" altLang="ja-JP" dirty="0"/>
              <a:t>(</a:t>
            </a:r>
            <a:r>
              <a:rPr kumimoji="1" lang="ja-JP" altLang="en-US" dirty="0"/>
              <a:t>はじめに表示されていた画面</a:t>
            </a:r>
            <a:r>
              <a:rPr kumimoji="1" lang="en-US" altLang="ja-JP" dirty="0"/>
              <a:t>)</a:t>
            </a:r>
            <a:r>
              <a:rPr kumimoji="1" lang="ja-JP" altLang="en-US" dirty="0"/>
              <a:t>へ戻る。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5" name="タイトル 1"/>
          <p:cNvSpPr txBox="1">
            <a:spLocks/>
          </p:cNvSpPr>
          <p:nvPr/>
        </p:nvSpPr>
        <p:spPr>
          <a:xfrm>
            <a:off x="1838182" y="754915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3200"/>
              <a:t>データの閲覧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42344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29" y="1119040"/>
            <a:ext cx="6776148" cy="5247692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524435" y="1438835"/>
            <a:ext cx="4020671" cy="2308324"/>
          </a:xfrm>
          <a:prstGeom prst="rect">
            <a:avLst/>
          </a:prstGeom>
          <a:solidFill>
            <a:srgbClr val="CCFFFF">
              <a:alpha val="49804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欲しい順</a:t>
            </a:r>
            <a:r>
              <a:rPr kumimoji="1" lang="en-US" altLang="ja-JP" dirty="0"/>
              <a:t>(</a:t>
            </a:r>
            <a:r>
              <a:rPr kumimoji="1" lang="ja-JP" altLang="en-US" dirty="0"/>
              <a:t>昇順</a:t>
            </a:r>
            <a:r>
              <a:rPr kumimoji="1" lang="en-US" altLang="ja-JP" dirty="0"/>
              <a:t>)</a:t>
            </a:r>
            <a:r>
              <a:rPr kumimoji="1" lang="ja-JP" altLang="en-US" dirty="0"/>
              <a:t>ボタンを押すと優先度の数値を基準として昇順</a:t>
            </a:r>
            <a:r>
              <a:rPr kumimoji="1" lang="en-US" altLang="ja-JP" dirty="0"/>
              <a:t>(</a:t>
            </a:r>
            <a:r>
              <a:rPr kumimoji="1" lang="ja-JP" altLang="en-US" dirty="0"/>
              <a:t>優先度の低い順</a:t>
            </a:r>
            <a:r>
              <a:rPr kumimoji="1" lang="en-US" altLang="ja-JP" dirty="0"/>
              <a:t>)</a:t>
            </a:r>
            <a:r>
              <a:rPr kumimoji="1" lang="ja-JP" altLang="en-US" dirty="0"/>
              <a:t>に整理されて表示される。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[</a:t>
            </a:r>
            <a:r>
              <a:rPr kumimoji="1" lang="ja-JP" altLang="en-US" dirty="0"/>
              <a:t>通常表示へ</a:t>
            </a:r>
            <a:r>
              <a:rPr kumimoji="1" lang="en-US" altLang="ja-JP" dirty="0"/>
              <a:t>]</a:t>
            </a:r>
            <a:r>
              <a:rPr kumimoji="1" lang="ja-JP" altLang="en-US" dirty="0"/>
              <a:t>をクリックすると通常表示の画面</a:t>
            </a:r>
            <a:r>
              <a:rPr kumimoji="1" lang="en-US" altLang="ja-JP" dirty="0"/>
              <a:t>(</a:t>
            </a:r>
            <a:r>
              <a:rPr kumimoji="1" lang="ja-JP" altLang="en-US" dirty="0"/>
              <a:t>はじめに表示されていた画面</a:t>
            </a:r>
            <a:r>
              <a:rPr kumimoji="1" lang="en-US" altLang="ja-JP" dirty="0"/>
              <a:t>)</a:t>
            </a:r>
            <a:r>
              <a:rPr kumimoji="1" lang="ja-JP" altLang="en-US" dirty="0"/>
              <a:t>へ戻る。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26" name="タイトル 1"/>
          <p:cNvSpPr txBox="1">
            <a:spLocks/>
          </p:cNvSpPr>
          <p:nvPr/>
        </p:nvSpPr>
        <p:spPr>
          <a:xfrm>
            <a:off x="1838182" y="754915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3200"/>
              <a:t>データの閲覧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52526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686" y="1119019"/>
            <a:ext cx="6776177" cy="5247715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524435" y="1438835"/>
            <a:ext cx="4020671" cy="2308324"/>
          </a:xfrm>
          <a:prstGeom prst="rect">
            <a:avLst/>
          </a:prstGeom>
          <a:solidFill>
            <a:srgbClr val="CCFFFF">
              <a:alpha val="49804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欲しい順</a:t>
            </a:r>
            <a:r>
              <a:rPr kumimoji="1" lang="en-US" altLang="ja-JP" dirty="0"/>
              <a:t>(</a:t>
            </a:r>
            <a:r>
              <a:rPr kumimoji="1" lang="ja-JP" altLang="en-US" dirty="0"/>
              <a:t>降順</a:t>
            </a:r>
            <a:r>
              <a:rPr kumimoji="1" lang="en-US" altLang="ja-JP" dirty="0"/>
              <a:t>)</a:t>
            </a:r>
            <a:r>
              <a:rPr kumimoji="1" lang="ja-JP" altLang="en-US" dirty="0"/>
              <a:t>ボタンを押すと優先度の数値を基準として降順</a:t>
            </a:r>
            <a:r>
              <a:rPr kumimoji="1" lang="en-US" altLang="ja-JP" dirty="0"/>
              <a:t>(</a:t>
            </a:r>
            <a:r>
              <a:rPr kumimoji="1" lang="ja-JP" altLang="en-US" dirty="0"/>
              <a:t>優先度が高い順</a:t>
            </a:r>
            <a:r>
              <a:rPr kumimoji="1" lang="en-US" altLang="ja-JP" dirty="0"/>
              <a:t>)</a:t>
            </a:r>
            <a:r>
              <a:rPr kumimoji="1" lang="ja-JP" altLang="en-US" dirty="0"/>
              <a:t>に整理されて表示される。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[</a:t>
            </a:r>
            <a:r>
              <a:rPr kumimoji="1" lang="ja-JP" altLang="en-US" dirty="0"/>
              <a:t>通常表示へ</a:t>
            </a:r>
            <a:r>
              <a:rPr kumimoji="1" lang="en-US" altLang="ja-JP" dirty="0"/>
              <a:t>]</a:t>
            </a:r>
            <a:r>
              <a:rPr kumimoji="1" lang="ja-JP" altLang="en-US" dirty="0"/>
              <a:t>をクリックすると通常表示の画面</a:t>
            </a:r>
            <a:r>
              <a:rPr kumimoji="1" lang="en-US" altLang="ja-JP" dirty="0"/>
              <a:t>(</a:t>
            </a:r>
            <a:r>
              <a:rPr kumimoji="1" lang="ja-JP" altLang="en-US" dirty="0"/>
              <a:t>はじめに表示されていた画面</a:t>
            </a:r>
            <a:r>
              <a:rPr kumimoji="1" lang="en-US" altLang="ja-JP" dirty="0"/>
              <a:t>)</a:t>
            </a:r>
            <a:r>
              <a:rPr kumimoji="1" lang="ja-JP" altLang="en-US" dirty="0"/>
              <a:t>へ戻る。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23" name="タイトル 1"/>
          <p:cNvSpPr txBox="1">
            <a:spLocks/>
          </p:cNvSpPr>
          <p:nvPr/>
        </p:nvSpPr>
        <p:spPr>
          <a:xfrm>
            <a:off x="1838182" y="754915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3200"/>
              <a:t>データの閲覧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59293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29" y="1118855"/>
            <a:ext cx="6776384" cy="5247875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716" y="1119034"/>
            <a:ext cx="6776158" cy="5247699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524435" y="1438835"/>
            <a:ext cx="4020671" cy="2308324"/>
          </a:xfrm>
          <a:prstGeom prst="rect">
            <a:avLst/>
          </a:prstGeom>
          <a:solidFill>
            <a:srgbClr val="CCFFFF">
              <a:alpha val="49804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登録順</a:t>
            </a:r>
            <a:r>
              <a:rPr kumimoji="1" lang="en-US" altLang="ja-JP" dirty="0"/>
              <a:t>(</a:t>
            </a:r>
            <a:r>
              <a:rPr kumimoji="1" lang="ja-JP" altLang="en-US" dirty="0"/>
              <a:t>昇順</a:t>
            </a:r>
            <a:r>
              <a:rPr kumimoji="1" lang="en-US" altLang="ja-JP" dirty="0"/>
              <a:t>)</a:t>
            </a:r>
            <a:r>
              <a:rPr kumimoji="1" lang="ja-JP" altLang="en-US" dirty="0"/>
              <a:t>ボタンを押すと登録日を基準として昇順</a:t>
            </a:r>
            <a:r>
              <a:rPr kumimoji="1" lang="en-US" altLang="ja-JP" dirty="0"/>
              <a:t>(</a:t>
            </a:r>
            <a:r>
              <a:rPr kumimoji="1" lang="ja-JP" altLang="en-US" dirty="0"/>
              <a:t>登録日が古い順</a:t>
            </a:r>
            <a:r>
              <a:rPr kumimoji="1" lang="en-US" altLang="ja-JP" dirty="0"/>
              <a:t>)</a:t>
            </a:r>
            <a:r>
              <a:rPr kumimoji="1" lang="ja-JP" altLang="en-US" dirty="0"/>
              <a:t>に整理されて表示される。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[</a:t>
            </a:r>
            <a:r>
              <a:rPr kumimoji="1" lang="ja-JP" altLang="en-US" dirty="0"/>
              <a:t>通常表示へ</a:t>
            </a:r>
            <a:r>
              <a:rPr kumimoji="1" lang="en-US" altLang="ja-JP" dirty="0"/>
              <a:t>]</a:t>
            </a:r>
            <a:r>
              <a:rPr kumimoji="1" lang="ja-JP" altLang="en-US" dirty="0"/>
              <a:t>をクリックすると通常表示の画面</a:t>
            </a:r>
            <a:r>
              <a:rPr kumimoji="1" lang="en-US" altLang="ja-JP" dirty="0"/>
              <a:t>(</a:t>
            </a:r>
            <a:r>
              <a:rPr kumimoji="1" lang="ja-JP" altLang="en-US" dirty="0"/>
              <a:t>はじめに表示されていた画面</a:t>
            </a:r>
            <a:r>
              <a:rPr kumimoji="1" lang="en-US" altLang="ja-JP" dirty="0"/>
              <a:t>)</a:t>
            </a:r>
            <a:r>
              <a:rPr kumimoji="1" lang="ja-JP" altLang="en-US" dirty="0"/>
              <a:t>へ戻る。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25" name="タイトル 1"/>
          <p:cNvSpPr txBox="1">
            <a:spLocks/>
          </p:cNvSpPr>
          <p:nvPr/>
        </p:nvSpPr>
        <p:spPr>
          <a:xfrm>
            <a:off x="1838182" y="754915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3200"/>
              <a:t>データの閲覧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10543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26355" y="446088"/>
            <a:ext cx="3505199" cy="976312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400" dirty="0"/>
              <a:t>目次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090057" y="1654629"/>
            <a:ext cx="9414555" cy="3715658"/>
          </a:xfrm>
        </p:spPr>
        <p:txBody>
          <a:bodyPr/>
          <a:lstStyle/>
          <a:p>
            <a:r>
              <a:rPr kumimoji="1" lang="en-US" altLang="ja-JP" dirty="0"/>
              <a:t>P3	</a:t>
            </a:r>
            <a:r>
              <a:rPr kumimoji="1" lang="ja-JP" altLang="en-US" dirty="0">
                <a:hlinkClick r:id="rId2" action="ppaction://hlinksldjump"/>
              </a:rPr>
              <a:t>このホームページについて</a:t>
            </a:r>
            <a:endParaRPr kumimoji="1" lang="en-US" altLang="ja-JP" dirty="0"/>
          </a:p>
          <a:p>
            <a:r>
              <a:rPr lang="en-US" altLang="ja-JP" dirty="0"/>
              <a:t>P6	</a:t>
            </a:r>
            <a:r>
              <a:rPr lang="ja-JP" altLang="en-US" dirty="0">
                <a:hlinkClick r:id="rId3" action="ppaction://hlinksldjump"/>
              </a:rPr>
              <a:t>ログイン</a:t>
            </a:r>
            <a:endParaRPr lang="en-US" altLang="ja-JP" dirty="0"/>
          </a:p>
          <a:p>
            <a:r>
              <a:rPr lang="en-US" altLang="ja-JP" dirty="0"/>
              <a:t>P9	</a:t>
            </a:r>
            <a:r>
              <a:rPr lang="ja-JP" altLang="en-US" dirty="0">
                <a:hlinkClick r:id="rId4" action="ppaction://hlinksldjump"/>
              </a:rPr>
              <a:t>データの登録</a:t>
            </a:r>
            <a:endParaRPr lang="en-US" altLang="ja-JP" dirty="0"/>
          </a:p>
          <a:p>
            <a:r>
              <a:rPr lang="en-US" altLang="ja-JP" dirty="0"/>
              <a:t>P13	</a:t>
            </a:r>
            <a:r>
              <a:rPr lang="ja-JP" altLang="en-US" dirty="0">
                <a:hlinkClick r:id="rId5" action="ppaction://hlinksldjump"/>
              </a:rPr>
              <a:t>データの閲覧</a:t>
            </a:r>
            <a:endParaRPr lang="en-US" altLang="ja-JP" dirty="0"/>
          </a:p>
          <a:p>
            <a:r>
              <a:rPr lang="en-US" altLang="ja-JP" dirty="0"/>
              <a:t>P21	</a:t>
            </a:r>
            <a:r>
              <a:rPr lang="ja-JP" altLang="en-US" dirty="0">
                <a:hlinkClick r:id="rId6" action="ppaction://hlinksldjump"/>
              </a:rPr>
              <a:t>データの更新・削除</a:t>
            </a:r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090057" y="4659086"/>
            <a:ext cx="979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P5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からは動作説明です。</a:t>
            </a:r>
          </a:p>
        </p:txBody>
      </p:sp>
    </p:spTree>
    <p:extLst>
      <p:ext uri="{BB962C8B-B14F-4D97-AF65-F5344CB8AC3E}">
        <p14:creationId xmlns:p14="http://schemas.microsoft.com/office/powerpoint/2010/main" val="1882521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05" y="1119030"/>
            <a:ext cx="6776162" cy="5247703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524435" y="1438835"/>
            <a:ext cx="4020671" cy="2308324"/>
          </a:xfrm>
          <a:prstGeom prst="rect">
            <a:avLst/>
          </a:prstGeom>
          <a:solidFill>
            <a:srgbClr val="CCFFFF">
              <a:alpha val="49804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登録順</a:t>
            </a:r>
            <a:r>
              <a:rPr kumimoji="1" lang="en-US" altLang="ja-JP" dirty="0"/>
              <a:t>(</a:t>
            </a:r>
            <a:r>
              <a:rPr kumimoji="1" lang="ja-JP" altLang="en-US" dirty="0"/>
              <a:t>降順</a:t>
            </a:r>
            <a:r>
              <a:rPr kumimoji="1" lang="en-US" altLang="ja-JP" dirty="0"/>
              <a:t>)</a:t>
            </a:r>
            <a:r>
              <a:rPr kumimoji="1" lang="ja-JP" altLang="en-US" dirty="0"/>
              <a:t>ボタンを押すと登録日の値を基準として降順</a:t>
            </a:r>
            <a:r>
              <a:rPr kumimoji="1" lang="en-US" altLang="ja-JP" dirty="0"/>
              <a:t>(</a:t>
            </a:r>
            <a:r>
              <a:rPr kumimoji="1" lang="ja-JP" altLang="en-US" dirty="0"/>
              <a:t>登録した日が新しい順</a:t>
            </a:r>
            <a:r>
              <a:rPr kumimoji="1" lang="en-US" altLang="ja-JP" dirty="0"/>
              <a:t>)</a:t>
            </a:r>
            <a:r>
              <a:rPr kumimoji="1" lang="ja-JP" altLang="en-US" dirty="0"/>
              <a:t>に整理されて表示される。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[</a:t>
            </a:r>
            <a:r>
              <a:rPr kumimoji="1" lang="ja-JP" altLang="en-US" dirty="0"/>
              <a:t>通常表示へ</a:t>
            </a:r>
            <a:r>
              <a:rPr kumimoji="1" lang="en-US" altLang="ja-JP" dirty="0"/>
              <a:t>]</a:t>
            </a:r>
            <a:r>
              <a:rPr kumimoji="1" lang="ja-JP" altLang="en-US" dirty="0"/>
              <a:t>をクリックすると通常表示の画面</a:t>
            </a:r>
            <a:r>
              <a:rPr kumimoji="1" lang="en-US" altLang="ja-JP" dirty="0"/>
              <a:t>(</a:t>
            </a:r>
            <a:r>
              <a:rPr kumimoji="1" lang="ja-JP" altLang="en-US" dirty="0"/>
              <a:t>はじめに表示されていた画面</a:t>
            </a:r>
            <a:r>
              <a:rPr kumimoji="1" lang="en-US" altLang="ja-JP" dirty="0"/>
              <a:t>)</a:t>
            </a:r>
            <a:r>
              <a:rPr kumimoji="1" lang="ja-JP" altLang="en-US" dirty="0"/>
              <a:t>へ戻る。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24" name="タイトル 1"/>
          <p:cNvSpPr txBox="1">
            <a:spLocks/>
          </p:cNvSpPr>
          <p:nvPr/>
        </p:nvSpPr>
        <p:spPr>
          <a:xfrm>
            <a:off x="1838182" y="754915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3200"/>
              <a:t>データの閲覧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72553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512" y="1118915"/>
            <a:ext cx="6776309" cy="524781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10752" y="717830"/>
            <a:ext cx="8911687" cy="1280890"/>
          </a:xfrm>
        </p:spPr>
        <p:txBody>
          <a:bodyPr/>
          <a:lstStyle/>
          <a:p>
            <a:r>
              <a:rPr lang="ja-JP" altLang="en-US" sz="3200" dirty="0">
                <a:solidFill>
                  <a:srgbClr val="31B4E6">
                    <a:lumMod val="75000"/>
                  </a:srgbClr>
                </a:solidFill>
              </a:rPr>
              <a:t>データの更新・削除</a:t>
            </a:r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24435" y="1438835"/>
            <a:ext cx="4020671" cy="2862322"/>
          </a:xfrm>
          <a:prstGeom prst="rect">
            <a:avLst/>
          </a:prstGeom>
          <a:solidFill>
            <a:srgbClr val="CCFFFF">
              <a:alpha val="49804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データの更新方法について説明する。</a:t>
            </a:r>
            <a:endParaRPr kumimoji="1" lang="en-US" altLang="ja-JP" dirty="0"/>
          </a:p>
          <a:p>
            <a:r>
              <a:rPr kumimoji="1" lang="ja-JP" altLang="en-US" dirty="0"/>
              <a:t>データを更新するには、更新したいデータと同じ行にある「更新」の文字をクリックする。</a:t>
            </a:r>
            <a:endParaRPr kumimoji="1" lang="en-US" altLang="ja-JP" dirty="0"/>
          </a:p>
          <a:p>
            <a:r>
              <a:rPr kumimoji="1" lang="ja-JP" altLang="en-US" dirty="0"/>
              <a:t>ここでも、項目ごとに整理された表を参照可能</a:t>
            </a:r>
            <a:r>
              <a:rPr kumimoji="1" lang="en-US" altLang="ja-JP" dirty="0"/>
              <a:t>(</a:t>
            </a:r>
            <a:r>
              <a:rPr kumimoji="1" lang="ja-JP" altLang="en-US" dirty="0"/>
              <a:t>降順のみ</a:t>
            </a:r>
            <a:r>
              <a:rPr kumimoji="1" lang="en-US" altLang="ja-JP" dirty="0"/>
              <a:t>)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[</a:t>
            </a:r>
            <a:r>
              <a:rPr kumimoji="1" lang="ja-JP" altLang="en-US" dirty="0"/>
              <a:t>戻る</a:t>
            </a:r>
            <a:r>
              <a:rPr kumimoji="1" lang="en-US" altLang="ja-JP" dirty="0"/>
              <a:t>]</a:t>
            </a:r>
            <a:r>
              <a:rPr kumimoji="1" lang="ja-JP" altLang="en-US" dirty="0"/>
              <a:t>をクリックするとトップメニューへ戻る。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6933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533" y="1118917"/>
            <a:ext cx="6776315" cy="5247821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524435" y="1438835"/>
            <a:ext cx="4020671" cy="1477328"/>
          </a:xfrm>
          <a:prstGeom prst="rect">
            <a:avLst/>
          </a:prstGeom>
          <a:solidFill>
            <a:srgbClr val="CCFFFF">
              <a:alpha val="49804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「情報の更新」の文とともに更新するデータの項目が表示されるので、変更したい項目を編集する。</a:t>
            </a:r>
            <a:endParaRPr kumimoji="1" lang="en-US" altLang="ja-JP" dirty="0"/>
          </a:p>
          <a:p>
            <a:r>
              <a:rPr kumimoji="1" lang="ja-JP" altLang="en-US" dirty="0"/>
              <a:t>終わったら、「更新する」をクリック。</a:t>
            </a:r>
          </a:p>
        </p:txBody>
      </p:sp>
      <p:sp>
        <p:nvSpPr>
          <p:cNvPr id="17" name="タイトル 1"/>
          <p:cNvSpPr txBox="1">
            <a:spLocks/>
          </p:cNvSpPr>
          <p:nvPr/>
        </p:nvSpPr>
        <p:spPr>
          <a:xfrm>
            <a:off x="1910752" y="71783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3200" dirty="0">
                <a:solidFill>
                  <a:srgbClr val="31B4E6">
                    <a:lumMod val="75000"/>
                  </a:srgbClr>
                </a:solidFill>
              </a:rPr>
              <a:t>データの更新・削除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7656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568" y="1118942"/>
            <a:ext cx="6776281" cy="5247795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524435" y="1438835"/>
            <a:ext cx="4020671" cy="1477328"/>
          </a:xfrm>
          <a:prstGeom prst="rect">
            <a:avLst/>
          </a:prstGeom>
          <a:solidFill>
            <a:srgbClr val="CCFFFF">
              <a:alpha val="49804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「更新する」ボタンをクリックし、更新に成功するとデータを更新した旨がメッセージで表示される。</a:t>
            </a:r>
            <a:endParaRPr kumimoji="1" lang="en-US" altLang="ja-JP" dirty="0"/>
          </a:p>
          <a:p>
            <a:r>
              <a:rPr kumimoji="1" lang="ja-JP" altLang="en-US" dirty="0"/>
              <a:t>失敗するとエラーメッセージが表示されるので、やり直す。</a:t>
            </a:r>
          </a:p>
        </p:txBody>
      </p:sp>
      <p:sp>
        <p:nvSpPr>
          <p:cNvPr id="18" name="タイトル 1"/>
          <p:cNvSpPr txBox="1">
            <a:spLocks/>
          </p:cNvSpPr>
          <p:nvPr/>
        </p:nvSpPr>
        <p:spPr>
          <a:xfrm>
            <a:off x="1910752" y="71783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3200" dirty="0">
                <a:solidFill>
                  <a:srgbClr val="31B4E6">
                    <a:lumMod val="75000"/>
                  </a:srgbClr>
                </a:solidFill>
              </a:rPr>
              <a:t>データの更新・削除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08341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602" y="1118967"/>
            <a:ext cx="6776249" cy="5247770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524435" y="1438835"/>
            <a:ext cx="4020671" cy="2031325"/>
          </a:xfrm>
          <a:prstGeom prst="rect">
            <a:avLst/>
          </a:prstGeom>
          <a:solidFill>
            <a:srgbClr val="CCFFFF">
              <a:alpha val="49804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データが変更されたことがわかる。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次に、データの削除方法について説明する。</a:t>
            </a:r>
            <a:endParaRPr kumimoji="1" lang="en-US" altLang="ja-JP" dirty="0"/>
          </a:p>
          <a:p>
            <a:r>
              <a:rPr kumimoji="1" lang="ja-JP" altLang="en-US" dirty="0"/>
              <a:t>データを削除するには、削除したいデータと同じ行にある「削除」の文字をクリックする。</a:t>
            </a:r>
          </a:p>
        </p:txBody>
      </p:sp>
      <p:sp>
        <p:nvSpPr>
          <p:cNvPr id="19" name="タイトル 1"/>
          <p:cNvSpPr txBox="1">
            <a:spLocks/>
          </p:cNvSpPr>
          <p:nvPr/>
        </p:nvSpPr>
        <p:spPr>
          <a:xfrm>
            <a:off x="1910752" y="71783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3200">
                <a:solidFill>
                  <a:srgbClr val="31B4E6">
                    <a:lumMod val="75000"/>
                  </a:srgbClr>
                </a:solidFill>
              </a:rPr>
              <a:t>データの更新・削除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87889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606" y="1118967"/>
            <a:ext cx="6776242" cy="5247765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524435" y="1438835"/>
            <a:ext cx="4020671" cy="1200329"/>
          </a:xfrm>
          <a:prstGeom prst="rect">
            <a:avLst/>
          </a:prstGeom>
          <a:solidFill>
            <a:srgbClr val="CCFFFF">
              <a:alpha val="49804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「削除してもよろしいですか？」の文とともに削除するデータの項目が表示されるので、よろしければ「削除する」をクリック。</a:t>
            </a:r>
          </a:p>
        </p:txBody>
      </p:sp>
      <p:sp>
        <p:nvSpPr>
          <p:cNvPr id="20" name="タイトル 1"/>
          <p:cNvSpPr txBox="1">
            <a:spLocks/>
          </p:cNvSpPr>
          <p:nvPr/>
        </p:nvSpPr>
        <p:spPr>
          <a:xfrm>
            <a:off x="1910752" y="71783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3200">
                <a:solidFill>
                  <a:srgbClr val="31B4E6">
                    <a:lumMod val="75000"/>
                  </a:srgbClr>
                </a:solidFill>
              </a:rPr>
              <a:t>データの更新・削除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493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635" y="1118986"/>
            <a:ext cx="6776221" cy="5247749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524435" y="1438835"/>
            <a:ext cx="4020671" cy="1477328"/>
          </a:xfrm>
          <a:prstGeom prst="rect">
            <a:avLst/>
          </a:prstGeom>
          <a:solidFill>
            <a:srgbClr val="CCFFFF">
              <a:alpha val="49804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「削除する」ボタンをクリックし、削除に成功すると削除した旨がメッセージで表示される。</a:t>
            </a:r>
            <a:endParaRPr kumimoji="1" lang="en-US" altLang="ja-JP" dirty="0"/>
          </a:p>
          <a:p>
            <a:r>
              <a:rPr kumimoji="1" lang="ja-JP" altLang="en-US" dirty="0"/>
              <a:t>失敗するとエラーメッセージが表示されるので、やり直す。</a:t>
            </a:r>
          </a:p>
        </p:txBody>
      </p:sp>
      <p:sp>
        <p:nvSpPr>
          <p:cNvPr id="21" name="タイトル 1"/>
          <p:cNvSpPr txBox="1">
            <a:spLocks/>
          </p:cNvSpPr>
          <p:nvPr/>
        </p:nvSpPr>
        <p:spPr>
          <a:xfrm>
            <a:off x="1910752" y="71783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3200">
                <a:solidFill>
                  <a:srgbClr val="31B4E6">
                    <a:lumMod val="75000"/>
                  </a:srgbClr>
                </a:solidFill>
              </a:rPr>
              <a:t>データの更新・削除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7277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664" y="1119008"/>
            <a:ext cx="6776193" cy="5247727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524435" y="1438835"/>
            <a:ext cx="4020671" cy="646331"/>
          </a:xfrm>
          <a:prstGeom prst="rect">
            <a:avLst/>
          </a:prstGeom>
          <a:solidFill>
            <a:srgbClr val="CCFFFF">
              <a:alpha val="49804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データが無事削除されていることが確認できる。</a:t>
            </a:r>
          </a:p>
        </p:txBody>
      </p:sp>
      <p:sp>
        <p:nvSpPr>
          <p:cNvPr id="22" name="タイトル 1"/>
          <p:cNvSpPr txBox="1">
            <a:spLocks/>
          </p:cNvSpPr>
          <p:nvPr/>
        </p:nvSpPr>
        <p:spPr>
          <a:xfrm>
            <a:off x="1910752" y="71783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3200">
                <a:solidFill>
                  <a:srgbClr val="31B4E6">
                    <a:lumMod val="75000"/>
                  </a:srgbClr>
                </a:solidFill>
              </a:rPr>
              <a:t>データの更新・削除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3099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欲しいものリストとは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欲しいものを「どれくらい欲しいか」を示す「優先度」のパラメータを含むデータベース。</a:t>
            </a:r>
            <a:endParaRPr kumimoji="1" lang="en-US" altLang="ja-JP" dirty="0"/>
          </a:p>
          <a:p>
            <a:r>
              <a:rPr lang="ja-JP" altLang="en-US" dirty="0"/>
              <a:t>具体的には「商品名」、「価格」、「優先度」、「登録日」、「備考欄」の５つの項目を編集可能。</a:t>
            </a:r>
            <a:endParaRPr lang="en-US" altLang="ja-JP" dirty="0"/>
          </a:p>
          <a:p>
            <a:r>
              <a:rPr kumimoji="1" lang="ja-JP" altLang="en-US" dirty="0"/>
              <a:t>「優先度」は</a:t>
            </a:r>
            <a:r>
              <a:rPr kumimoji="1" lang="en-US" altLang="ja-JP" dirty="0"/>
              <a:t>10</a:t>
            </a:r>
            <a:r>
              <a:rPr kumimoji="1" lang="ja-JP" altLang="en-US" dirty="0"/>
              <a:t>段階表記であり、</a:t>
            </a:r>
            <a:r>
              <a:rPr kumimoji="1" lang="en-US" altLang="ja-JP" dirty="0"/>
              <a:t>’10’</a:t>
            </a:r>
            <a:r>
              <a:rPr kumimoji="1" lang="ja-JP" altLang="en-US" dirty="0"/>
              <a:t>が最大、</a:t>
            </a:r>
            <a:r>
              <a:rPr kumimoji="1" lang="en-US" altLang="ja-JP" dirty="0"/>
              <a:t>’1’</a:t>
            </a:r>
            <a:r>
              <a:rPr kumimoji="1" lang="ja-JP" altLang="en-US" dirty="0"/>
              <a:t>が最小である。</a:t>
            </a:r>
            <a:endParaRPr kumimoji="1" lang="en-US" altLang="ja-JP" dirty="0"/>
          </a:p>
          <a:p>
            <a:r>
              <a:rPr lang="ja-JP" altLang="en-US" dirty="0"/>
              <a:t>「優先度」「登録日」「価格」の三つを基準とした昇順・降順表示に対応している。</a:t>
            </a:r>
            <a:endParaRPr lang="en-US" altLang="ja-JP" dirty="0"/>
          </a:p>
          <a:p>
            <a:r>
              <a:rPr kumimoji="1" lang="ja-JP" altLang="en-US" dirty="0"/>
              <a:t>「買いたいものを登録し、買い物の前にリストを参照する事で節約を促す」ことを目的としている。</a:t>
            </a:r>
          </a:p>
        </p:txBody>
      </p:sp>
    </p:spTree>
    <p:extLst>
      <p:ext uri="{BB962C8B-B14F-4D97-AF65-F5344CB8AC3E}">
        <p14:creationId xmlns:p14="http://schemas.microsoft.com/office/powerpoint/2010/main" val="2877865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欲しいものリストとは</a:t>
            </a:r>
            <a:r>
              <a:rPr kumimoji="1" lang="en-US" altLang="ja-JP" dirty="0"/>
              <a:t>(</a:t>
            </a:r>
            <a:r>
              <a:rPr kumimoji="1" lang="ja-JP" altLang="en-US" dirty="0"/>
              <a:t>その</a:t>
            </a:r>
            <a:r>
              <a:rPr kumimoji="1" lang="en-US" altLang="ja-JP" dirty="0"/>
              <a:t>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データベースの仕様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dirty="0"/>
              <a:t>主キーはランダムに生成された</a:t>
            </a:r>
            <a:r>
              <a:rPr lang="en-US" altLang="ja-JP" dirty="0"/>
              <a:t>VARCHAR</a:t>
            </a:r>
            <a:r>
              <a:rPr lang="ja-JP" altLang="en-US" dirty="0"/>
              <a:t>型の</a:t>
            </a:r>
            <a:r>
              <a:rPr lang="en-US" altLang="ja-JP" dirty="0"/>
              <a:t>16</a:t>
            </a:r>
            <a:r>
              <a:rPr lang="ja-JP" altLang="en-US" dirty="0"/>
              <a:t>進数で表される文字を用いた文字列</a:t>
            </a:r>
            <a:r>
              <a:rPr lang="en-US" altLang="ja-JP" dirty="0"/>
              <a:t>(md5</a:t>
            </a:r>
            <a:r>
              <a:rPr lang="ja-JP" altLang="en-US" dirty="0"/>
              <a:t>関数と</a:t>
            </a:r>
            <a:r>
              <a:rPr lang="en-US" altLang="ja-JP" dirty="0"/>
              <a:t>rand</a:t>
            </a:r>
            <a:r>
              <a:rPr lang="ja-JP" altLang="en-US" dirty="0"/>
              <a:t>関数、</a:t>
            </a:r>
            <a:r>
              <a:rPr lang="en-US" altLang="ja-JP" dirty="0" err="1"/>
              <a:t>uniqid</a:t>
            </a:r>
            <a:r>
              <a:rPr lang="ja-JP" altLang="en-US" dirty="0"/>
              <a:t>関数を組み合わせたもの</a:t>
            </a:r>
            <a:r>
              <a:rPr lang="en-US" altLang="ja-JP" dirty="0"/>
              <a:t>)</a:t>
            </a:r>
            <a:r>
              <a:rPr lang="ja-JP" altLang="en-US" dirty="0"/>
              <a:t>であり、組み合わせ数を考慮するとこのデータベース上では一意の値を持っているといえる。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dirty="0"/>
              <a:t>主キーはホームページ上では編集不可能</a:t>
            </a:r>
            <a:r>
              <a:rPr lang="en-US" altLang="ja-JP" dirty="0"/>
              <a:t>(</a:t>
            </a:r>
            <a:r>
              <a:rPr lang="en-US" altLang="ja-JP" dirty="0" err="1"/>
              <a:t>db</a:t>
            </a:r>
            <a:r>
              <a:rPr lang="ja-JP" altLang="en-US" dirty="0"/>
              <a:t>ファイルを</a:t>
            </a:r>
            <a:r>
              <a:rPr lang="en-US" altLang="ja-JP" dirty="0" err="1"/>
              <a:t>sqlite</a:t>
            </a:r>
            <a:r>
              <a:rPr lang="ja-JP" altLang="en-US" dirty="0"/>
              <a:t>で読み込めば可能</a:t>
            </a:r>
            <a:r>
              <a:rPr lang="en-US" altLang="ja-JP" dirty="0"/>
              <a:t>)</a:t>
            </a:r>
            <a:r>
              <a:rPr lang="ja-JP" altLang="en-US" dirty="0"/>
              <a:t>で、また</a:t>
            </a:r>
            <a:r>
              <a:rPr lang="en-US" altLang="ja-JP" dirty="0" err="1"/>
              <a:t>php</a:t>
            </a:r>
            <a:r>
              <a:rPr lang="ja-JP" altLang="en-US" dirty="0"/>
              <a:t>のホームページ上には表示されないが、登録・更新・削除時にはアドレスバーに主キーの値は表示されている。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dirty="0"/>
              <a:t>主キーは</a:t>
            </a:r>
            <a:r>
              <a:rPr lang="en-US" altLang="ja-JP" dirty="0" err="1"/>
              <a:t>css</a:t>
            </a:r>
            <a:r>
              <a:rPr lang="ja-JP" altLang="en-US" dirty="0"/>
              <a:t>により非表示になるようにされており、また</a:t>
            </a:r>
            <a:r>
              <a:rPr lang="en-US" altLang="ja-JP" dirty="0" err="1"/>
              <a:t>php</a:t>
            </a:r>
            <a:r>
              <a:rPr lang="ja-JP" altLang="en-US" dirty="0"/>
              <a:t>上でも編集不可能になっているが、万が一のため</a:t>
            </a:r>
            <a:r>
              <a:rPr lang="en-US" altLang="ja-JP" dirty="0"/>
              <a:t>16</a:t>
            </a:r>
            <a:r>
              <a:rPr lang="ja-JP" altLang="en-US" dirty="0"/>
              <a:t>進数かつ</a:t>
            </a:r>
            <a:r>
              <a:rPr lang="en-US" altLang="ja-JP" dirty="0"/>
              <a:t>32</a:t>
            </a:r>
            <a:r>
              <a:rPr lang="ja-JP" altLang="en-US" dirty="0"/>
              <a:t>桁でない場合にはエラーメッセージが表示され、編集は失敗するようになっている。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dirty="0"/>
              <a:t>他のキーはそれぞれ、</a:t>
            </a:r>
            <a:r>
              <a:rPr lang="en-US" altLang="ja-JP" dirty="0"/>
              <a:t>[</a:t>
            </a:r>
            <a:r>
              <a:rPr lang="ja-JP" altLang="en-US" dirty="0"/>
              <a:t>商品名・備考</a:t>
            </a:r>
            <a:r>
              <a:rPr lang="en-US" altLang="ja-JP" dirty="0"/>
              <a:t>]</a:t>
            </a:r>
            <a:r>
              <a:rPr lang="ja-JP" altLang="en-US" dirty="0"/>
              <a:t>は</a:t>
            </a:r>
            <a:r>
              <a:rPr lang="en-US" altLang="ja-JP" dirty="0"/>
              <a:t>[VARCHAR]</a:t>
            </a:r>
            <a:r>
              <a:rPr lang="ja-JP" altLang="en-US" dirty="0" err="1"/>
              <a:t>、</a:t>
            </a:r>
            <a:r>
              <a:rPr lang="en-US" altLang="ja-JP" dirty="0"/>
              <a:t>[</a:t>
            </a:r>
            <a:r>
              <a:rPr lang="ja-JP" altLang="en-US" dirty="0"/>
              <a:t>価格・優先度</a:t>
            </a:r>
            <a:r>
              <a:rPr lang="en-US" altLang="ja-JP" dirty="0"/>
              <a:t>]</a:t>
            </a:r>
            <a:r>
              <a:rPr lang="ja-JP" altLang="en-US" dirty="0"/>
              <a:t>は</a:t>
            </a:r>
            <a:r>
              <a:rPr lang="en-US" altLang="ja-JP" dirty="0"/>
              <a:t>[INT]</a:t>
            </a:r>
            <a:r>
              <a:rPr lang="ja-JP" altLang="en-US" dirty="0" err="1"/>
              <a:t>、</a:t>
            </a:r>
            <a:r>
              <a:rPr lang="en-US" altLang="ja-JP" dirty="0"/>
              <a:t>[</a:t>
            </a:r>
            <a:r>
              <a:rPr lang="ja-JP" altLang="en-US" dirty="0"/>
              <a:t>登録日</a:t>
            </a:r>
            <a:r>
              <a:rPr lang="en-US" altLang="ja-JP" dirty="0"/>
              <a:t>]</a:t>
            </a:r>
            <a:r>
              <a:rPr lang="ja-JP" altLang="en-US" dirty="0"/>
              <a:t>は</a:t>
            </a:r>
            <a:r>
              <a:rPr lang="en-US" altLang="ja-JP" dirty="0"/>
              <a:t>[DATE]</a:t>
            </a:r>
            <a:r>
              <a:rPr lang="ja-JP" altLang="en-US" dirty="0"/>
              <a:t>で生成されている。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Ø"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84558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欲しいものリストとは</a:t>
            </a:r>
            <a:r>
              <a:rPr kumimoji="1" lang="en-US" altLang="ja-JP" dirty="0"/>
              <a:t>(</a:t>
            </a:r>
            <a:r>
              <a:rPr kumimoji="1" lang="ja-JP" altLang="en-US" dirty="0"/>
              <a:t>その</a:t>
            </a:r>
            <a:r>
              <a:rPr kumimoji="1" lang="en-US" altLang="ja-JP" dirty="0"/>
              <a:t>3)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データベースの仕様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ja-JP" dirty="0"/>
              <a:t>[</a:t>
            </a:r>
            <a:r>
              <a:rPr lang="ja-JP" altLang="en-US" dirty="0"/>
              <a:t>ユーザ名：</a:t>
            </a:r>
            <a:r>
              <a:rPr lang="en-US" altLang="ja-JP" dirty="0">
                <a:hlinkClick r:id="rId2"/>
              </a:rPr>
              <a:t>jiro@company.com</a:t>
            </a:r>
            <a:r>
              <a:rPr lang="ja-JP" altLang="en-US" dirty="0"/>
              <a:t>　パスワード：</a:t>
            </a:r>
            <a:r>
              <a:rPr lang="en-US" altLang="ja-JP" dirty="0" err="1"/>
              <a:t>jiro</a:t>
            </a:r>
            <a:r>
              <a:rPr lang="en-US" altLang="ja-JP" dirty="0"/>
              <a:t>]</a:t>
            </a:r>
            <a:r>
              <a:rPr lang="ja-JP" altLang="en-US" dirty="0"/>
              <a:t>または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[</a:t>
            </a:r>
            <a:r>
              <a:rPr lang="ja-JP" altLang="en-US" dirty="0"/>
              <a:t>ユーザ名：</a:t>
            </a:r>
            <a:r>
              <a:rPr lang="en-US" altLang="ja-JP" dirty="0"/>
              <a:t>saburo</a:t>
            </a:r>
            <a:r>
              <a:rPr lang="en-US" altLang="ja-JP" dirty="0">
                <a:hlinkClick r:id="rId2"/>
              </a:rPr>
              <a:t>@company.com</a:t>
            </a:r>
            <a:r>
              <a:rPr lang="ja-JP" altLang="en-US" dirty="0"/>
              <a:t>　パスワード：</a:t>
            </a:r>
            <a:r>
              <a:rPr lang="en-US" altLang="ja-JP" dirty="0" err="1"/>
              <a:t>saburo</a:t>
            </a:r>
            <a:r>
              <a:rPr lang="en-US" altLang="ja-JP" dirty="0"/>
              <a:t>]</a:t>
            </a:r>
            <a:r>
              <a:rPr lang="ja-JP" altLang="en-US" dirty="0"/>
              <a:t>でログイン可能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>
              <a:buFont typeface="Wingdings" panose="05000000000000000000" pitchFamily="2" charset="2"/>
              <a:buChar char="Ø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Ø"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85223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29" y="1118855"/>
            <a:ext cx="6776384" cy="5247875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524435" y="1438835"/>
            <a:ext cx="4020671" cy="1200329"/>
          </a:xfrm>
          <a:prstGeom prst="rect">
            <a:avLst/>
          </a:prstGeom>
          <a:solidFill>
            <a:srgbClr val="CCFFFF">
              <a:alpha val="49804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localhost/14ec063</a:t>
            </a:r>
          </a:p>
          <a:p>
            <a:r>
              <a:rPr kumimoji="1" lang="ja-JP" altLang="en-US" dirty="0"/>
              <a:t>上のアドレスをアドレスバーに入力すると、自動的に「</a:t>
            </a:r>
            <a:r>
              <a:rPr kumimoji="1" lang="en-US" altLang="ja-JP" dirty="0" err="1"/>
              <a:t>login.php</a:t>
            </a:r>
            <a:r>
              <a:rPr kumimoji="1" lang="ja-JP" altLang="en-US" dirty="0"/>
              <a:t>」へと移行する。</a:t>
            </a:r>
            <a:r>
              <a:rPr kumimoji="1" lang="en-US" altLang="ja-JP" dirty="0"/>
              <a:t>(</a:t>
            </a:r>
            <a:r>
              <a:rPr kumimoji="1" lang="ja-JP" altLang="en-US" dirty="0"/>
              <a:t>右の図</a:t>
            </a:r>
            <a:r>
              <a:rPr kumimoji="1" lang="en-US" altLang="ja-JP" dirty="0"/>
              <a:t>)</a:t>
            </a:r>
          </a:p>
        </p:txBody>
      </p:sp>
      <p:sp>
        <p:nvSpPr>
          <p:cNvPr id="27" name="タイトル 1"/>
          <p:cNvSpPr txBox="1">
            <a:spLocks/>
          </p:cNvSpPr>
          <p:nvPr/>
        </p:nvSpPr>
        <p:spPr>
          <a:xfrm>
            <a:off x="1838182" y="754915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3200" dirty="0"/>
              <a:t>ログイン</a:t>
            </a:r>
          </a:p>
        </p:txBody>
      </p:sp>
    </p:spTree>
    <p:extLst>
      <p:ext uri="{BB962C8B-B14F-4D97-AF65-F5344CB8AC3E}">
        <p14:creationId xmlns:p14="http://schemas.microsoft.com/office/powerpoint/2010/main" val="4046900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29" y="1118855"/>
            <a:ext cx="6776384" cy="524787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437" y="1118862"/>
            <a:ext cx="6776376" cy="5247869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524435" y="1438835"/>
            <a:ext cx="4020671" cy="2308324"/>
          </a:xfrm>
          <a:prstGeom prst="rect">
            <a:avLst/>
          </a:prstGeom>
          <a:solidFill>
            <a:srgbClr val="CCFFFF">
              <a:alpha val="49804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右のように、メールアドレスとパスワードを入力し、「ログイン」をクリックする。</a:t>
            </a:r>
            <a:endParaRPr kumimoji="1" lang="en-US" altLang="ja-JP" dirty="0"/>
          </a:p>
          <a:p>
            <a:r>
              <a:rPr kumimoji="1" lang="ja-JP" altLang="en-US" dirty="0"/>
              <a:t>メールアドレスとパスワードが登録されているものと一致しない場合には、エラーメッセージが表示されるので修正し、再度「ログイン」をクリックする。</a:t>
            </a:r>
          </a:p>
        </p:txBody>
      </p:sp>
      <p:sp>
        <p:nvSpPr>
          <p:cNvPr id="27" name="タイトル 1"/>
          <p:cNvSpPr txBox="1">
            <a:spLocks/>
          </p:cNvSpPr>
          <p:nvPr/>
        </p:nvSpPr>
        <p:spPr>
          <a:xfrm>
            <a:off x="1838182" y="754915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3200" dirty="0"/>
              <a:t>ログイン</a:t>
            </a:r>
          </a:p>
        </p:txBody>
      </p:sp>
    </p:spTree>
    <p:extLst>
      <p:ext uri="{BB962C8B-B14F-4D97-AF65-F5344CB8AC3E}">
        <p14:creationId xmlns:p14="http://schemas.microsoft.com/office/powerpoint/2010/main" val="350326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64" y="1118864"/>
            <a:ext cx="6776386" cy="5247876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524435" y="1438835"/>
            <a:ext cx="4020671" cy="3693319"/>
          </a:xfrm>
          <a:prstGeom prst="rect">
            <a:avLst/>
          </a:prstGeom>
          <a:solidFill>
            <a:srgbClr val="CCFFFF">
              <a:alpha val="49804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右のような画面が表示されたら、ログインは成功となる。</a:t>
            </a:r>
            <a:endParaRPr kumimoji="1" lang="en-US" altLang="ja-JP" dirty="0"/>
          </a:p>
          <a:p>
            <a:r>
              <a:rPr kumimoji="1" lang="ja-JP" altLang="en-US" dirty="0"/>
              <a:t>ここから、リストの編集や閲覧が行える。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[</a:t>
            </a:r>
            <a:r>
              <a:rPr kumimoji="1" lang="ja-JP" altLang="en-US" dirty="0"/>
              <a:t>リストを表示</a:t>
            </a:r>
            <a:r>
              <a:rPr kumimoji="1" lang="en-US" altLang="ja-JP" dirty="0"/>
              <a:t>]</a:t>
            </a:r>
            <a:r>
              <a:rPr kumimoji="1" lang="ja-JP" altLang="en-US" dirty="0"/>
              <a:t>をクリックすると</a:t>
            </a:r>
            <a:r>
              <a:rPr kumimoji="1" lang="ja-JP" altLang="en-US" dirty="0">
                <a:hlinkClick r:id="rId3" action="ppaction://hlinksldjump"/>
              </a:rPr>
              <a:t>データの閲覧</a:t>
            </a:r>
            <a:r>
              <a:rPr kumimoji="1" lang="ja-JP" altLang="en-US" dirty="0"/>
              <a:t>、</a:t>
            </a:r>
            <a:r>
              <a:rPr kumimoji="1" lang="en-US" altLang="ja-JP" dirty="0"/>
              <a:t>[</a:t>
            </a:r>
            <a:r>
              <a:rPr kumimoji="1" lang="ja-JP" altLang="en-US" dirty="0"/>
              <a:t>更新・削除</a:t>
            </a:r>
            <a:r>
              <a:rPr kumimoji="1" lang="en-US" altLang="ja-JP" dirty="0"/>
              <a:t>]</a:t>
            </a:r>
            <a:r>
              <a:rPr kumimoji="1" lang="ja-JP" altLang="en-US" dirty="0"/>
              <a:t>をクリックすると</a:t>
            </a:r>
            <a:r>
              <a:rPr kumimoji="1" lang="ja-JP" altLang="en-US" dirty="0">
                <a:hlinkClick r:id="rId4" action="ppaction://hlinksldjump"/>
              </a:rPr>
              <a:t>データの更新・削除</a:t>
            </a:r>
            <a:r>
              <a:rPr kumimoji="1" lang="ja-JP" altLang="en-US" dirty="0"/>
              <a:t>、</a:t>
            </a:r>
            <a:r>
              <a:rPr kumimoji="1" lang="en-US" altLang="ja-JP" dirty="0"/>
              <a:t>[</a:t>
            </a:r>
            <a:r>
              <a:rPr kumimoji="1" lang="ja-JP" altLang="en-US" dirty="0"/>
              <a:t>追加</a:t>
            </a:r>
            <a:r>
              <a:rPr kumimoji="1" lang="en-US" altLang="ja-JP" dirty="0"/>
              <a:t>]</a:t>
            </a:r>
            <a:r>
              <a:rPr kumimoji="1" lang="ja-JP" altLang="en-US" dirty="0"/>
              <a:t>をクリックすると</a:t>
            </a:r>
            <a:r>
              <a:rPr kumimoji="1" lang="ja-JP" altLang="en-US" dirty="0">
                <a:hlinkClick r:id="rId5" action="ppaction://hlinksldjump"/>
              </a:rPr>
              <a:t>データの追加</a:t>
            </a:r>
            <a:r>
              <a:rPr kumimoji="1" lang="ja-JP" altLang="en-US" dirty="0"/>
              <a:t>が行える。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[</a:t>
            </a:r>
            <a:r>
              <a:rPr kumimoji="1" lang="ja-JP" altLang="en-US" dirty="0"/>
              <a:t>ログアウト</a:t>
            </a:r>
            <a:r>
              <a:rPr kumimoji="1" lang="en-US" altLang="ja-JP" dirty="0"/>
              <a:t>]</a:t>
            </a:r>
            <a:r>
              <a:rPr kumimoji="1" lang="ja-JP" altLang="en-US" dirty="0"/>
              <a:t>をクリックするとログアウト処理が行われ、ログイン画面に遷移する。</a:t>
            </a:r>
          </a:p>
        </p:txBody>
      </p:sp>
      <p:sp>
        <p:nvSpPr>
          <p:cNvPr id="27" name="タイトル 1"/>
          <p:cNvSpPr txBox="1">
            <a:spLocks/>
          </p:cNvSpPr>
          <p:nvPr/>
        </p:nvSpPr>
        <p:spPr>
          <a:xfrm>
            <a:off x="1838182" y="754915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3200" dirty="0"/>
              <a:t>ログイン</a:t>
            </a:r>
          </a:p>
        </p:txBody>
      </p:sp>
    </p:spTree>
    <p:extLst>
      <p:ext uri="{BB962C8B-B14F-4D97-AF65-F5344CB8AC3E}">
        <p14:creationId xmlns:p14="http://schemas.microsoft.com/office/powerpoint/2010/main" val="137376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66" y="1118866"/>
            <a:ext cx="6776384" cy="5247874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524435" y="1438835"/>
            <a:ext cx="4020671" cy="4247317"/>
          </a:xfrm>
          <a:prstGeom prst="rect">
            <a:avLst/>
          </a:prstGeom>
          <a:solidFill>
            <a:srgbClr val="CCFFFF">
              <a:alpha val="49804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「登録する情報を入力してください」と表示されるので、テキストボックスに</a:t>
            </a:r>
            <a:r>
              <a:rPr kumimoji="1" lang="en-US" altLang="ja-JP" dirty="0"/>
              <a:t>’</a:t>
            </a:r>
            <a:r>
              <a:rPr kumimoji="1" lang="ja-JP" altLang="en-US" dirty="0"/>
              <a:t>例</a:t>
            </a:r>
            <a:r>
              <a:rPr kumimoji="1" lang="en-US" altLang="ja-JP" dirty="0"/>
              <a:t>’</a:t>
            </a:r>
            <a:r>
              <a:rPr kumimoji="1" lang="ja-JP" altLang="en-US" dirty="0"/>
              <a:t>を参考に情報を入力する。</a:t>
            </a:r>
            <a:endParaRPr kumimoji="1" lang="en-US" altLang="ja-JP" dirty="0"/>
          </a:p>
          <a:p>
            <a:r>
              <a:rPr kumimoji="1" lang="ja-JP" altLang="en-US" dirty="0"/>
              <a:t>入力には規定のあるものがある。</a:t>
            </a:r>
            <a:endParaRPr kumimoji="1" lang="en-US" altLang="ja-JP" dirty="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dirty="0"/>
              <a:t>価格は半角数字のみを用いる。</a:t>
            </a:r>
            <a:endParaRPr kumimoji="1" lang="en-US" altLang="ja-JP" dirty="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dirty="0"/>
              <a:t>優先度には、半角数字で</a:t>
            </a:r>
            <a:r>
              <a:rPr kumimoji="1" lang="en-US" altLang="ja-JP" dirty="0"/>
              <a:t>[1</a:t>
            </a:r>
            <a:r>
              <a:rPr kumimoji="1" lang="ja-JP" altLang="en-US" dirty="0"/>
              <a:t>～</a:t>
            </a:r>
            <a:r>
              <a:rPr kumimoji="1" lang="en-US" altLang="ja-JP" dirty="0"/>
              <a:t>10]</a:t>
            </a:r>
            <a:r>
              <a:rPr kumimoji="1" lang="ja-JP" altLang="en-US" dirty="0"/>
              <a:t>のみ。</a:t>
            </a:r>
            <a:endParaRPr kumimoji="1" lang="en-US" altLang="ja-JP" dirty="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dirty="0"/>
              <a:t>登録日には、</a:t>
            </a:r>
            <a:r>
              <a:rPr kumimoji="1" lang="en-US" altLang="ja-JP" dirty="0"/>
              <a:t>[</a:t>
            </a:r>
            <a:r>
              <a:rPr kumimoji="1" lang="ja-JP" altLang="en-US" dirty="0"/>
              <a:t>年</a:t>
            </a:r>
            <a:r>
              <a:rPr kumimoji="1" lang="en-US" altLang="ja-JP" dirty="0"/>
              <a:t>-</a:t>
            </a:r>
            <a:r>
              <a:rPr kumimoji="1" lang="ja-JP" altLang="en-US" dirty="0"/>
              <a:t>月</a:t>
            </a:r>
            <a:r>
              <a:rPr kumimoji="1" lang="en-US" altLang="ja-JP" dirty="0"/>
              <a:t>-</a:t>
            </a:r>
            <a:r>
              <a:rPr kumimoji="1" lang="ja-JP" altLang="en-US" dirty="0"/>
              <a:t>日</a:t>
            </a:r>
            <a:r>
              <a:rPr kumimoji="1" lang="en-US" altLang="ja-JP" dirty="0"/>
              <a:t>](‘-’</a:t>
            </a:r>
            <a:r>
              <a:rPr kumimoji="1" lang="ja-JP" altLang="en-US" dirty="0"/>
              <a:t>は半角ハイフン、年月日は半角数字</a:t>
            </a:r>
            <a:r>
              <a:rPr kumimoji="1" lang="en-US" altLang="ja-JP" dirty="0"/>
              <a:t>)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備考欄は入力しなくてもよい。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入力を終えたら、「登録する」をクリック。</a:t>
            </a:r>
          </a:p>
        </p:txBody>
      </p:sp>
      <p:sp>
        <p:nvSpPr>
          <p:cNvPr id="27" name="タイトル 1"/>
          <p:cNvSpPr txBox="1">
            <a:spLocks/>
          </p:cNvSpPr>
          <p:nvPr/>
        </p:nvSpPr>
        <p:spPr>
          <a:xfrm>
            <a:off x="1838182" y="754915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3200" dirty="0"/>
              <a:t>データの登録</a:t>
            </a:r>
          </a:p>
        </p:txBody>
      </p:sp>
    </p:spTree>
    <p:extLst>
      <p:ext uri="{BB962C8B-B14F-4D97-AF65-F5344CB8AC3E}">
        <p14:creationId xmlns:p14="http://schemas.microsoft.com/office/powerpoint/2010/main" val="405218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ウィスプ">
  <a:themeElements>
    <a:clrScheme name="ウィスプ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ウィスプ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ウィスプ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139</TotalTime>
  <Words>1460</Words>
  <Application>Microsoft Office PowerPoint</Application>
  <PresentationFormat>ワイド画面</PresentationFormat>
  <Paragraphs>111</Paragraphs>
  <Slides>27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3" baseType="lpstr">
      <vt:lpstr>メイリオ</vt:lpstr>
      <vt:lpstr>Arial</vt:lpstr>
      <vt:lpstr>Century Gothic</vt:lpstr>
      <vt:lpstr>Wingdings</vt:lpstr>
      <vt:lpstr>Wingdings 3</vt:lpstr>
      <vt:lpstr>ウィスプ</vt:lpstr>
      <vt:lpstr>欲しいものリスト</vt:lpstr>
      <vt:lpstr>目次</vt:lpstr>
      <vt:lpstr>欲しいものリストとは</vt:lpstr>
      <vt:lpstr>欲しいものリストとは(その2)</vt:lpstr>
      <vt:lpstr>欲しいものリストとは(その3)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データの閲覧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データの更新・削除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欲しいものリスト</dc:title>
  <dc:creator>kie shimamura</dc:creator>
  <cp:lastModifiedBy>kie shimamura</cp:lastModifiedBy>
  <cp:revision>26</cp:revision>
  <dcterms:created xsi:type="dcterms:W3CDTF">2017-01-07T09:27:42Z</dcterms:created>
  <dcterms:modified xsi:type="dcterms:W3CDTF">2017-01-08T14:26:52Z</dcterms:modified>
</cp:coreProperties>
</file>